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  <p:sldMasterId id="2147483684" r:id="rId2"/>
    <p:sldMasterId id="2147483702" r:id="rId3"/>
  </p:sldMasterIdLst>
  <p:notesMasterIdLst>
    <p:notesMasterId r:id="rId32"/>
  </p:notesMasterIdLst>
  <p:sldIdLst>
    <p:sldId id="256" r:id="rId4"/>
    <p:sldId id="257" r:id="rId5"/>
    <p:sldId id="259" r:id="rId6"/>
    <p:sldId id="258" r:id="rId7"/>
    <p:sldId id="260" r:id="rId8"/>
    <p:sldId id="261" r:id="rId9"/>
    <p:sldId id="262" r:id="rId10"/>
    <p:sldId id="265" r:id="rId11"/>
    <p:sldId id="263" r:id="rId12"/>
    <p:sldId id="264" r:id="rId13"/>
    <p:sldId id="266" r:id="rId14"/>
    <p:sldId id="267" r:id="rId15"/>
    <p:sldId id="278" r:id="rId16"/>
    <p:sldId id="276" r:id="rId17"/>
    <p:sldId id="277" r:id="rId18"/>
    <p:sldId id="270" r:id="rId19"/>
    <p:sldId id="271" r:id="rId20"/>
    <p:sldId id="274" r:id="rId21"/>
    <p:sldId id="272" r:id="rId22"/>
    <p:sldId id="268" r:id="rId23"/>
    <p:sldId id="269" r:id="rId24"/>
    <p:sldId id="273" r:id="rId25"/>
    <p:sldId id="275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Playfair Display Medium" pitchFamily="2" charset="77"/>
      <p:regular r:id="rId41"/>
      <p:italic r:id="rId42"/>
    </p:embeddedFont>
    <p:embeddedFont>
      <p:font typeface="Trebuchet MS" panose="020B0703020202090204" pitchFamily="34" charset="0"/>
      <p:regular r:id="rId43"/>
      <p:bold r:id="rId44"/>
      <p:italic r:id="rId45"/>
    </p:embeddedFont>
    <p:embeddedFont>
      <p:font typeface="Tw Cen MT" panose="020B0602020104020603" pitchFamily="34" charset="77"/>
      <p:regular r:id="rId46"/>
      <p:bold r:id="rId47"/>
      <p:italic r:id="rId48"/>
      <p:boldItalic r:id="rId49"/>
    </p:embeddedFont>
    <p:embeddedFont>
      <p:font typeface="Wingdings 2" pitchFamily="2" charset="2"/>
      <p:regular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23"/>
    <p:restoredTop sz="94694"/>
  </p:normalViewPr>
  <p:slideViewPr>
    <p:cSldViewPr snapToGrid="0">
      <p:cViewPr varScale="1">
        <p:scale>
          <a:sx n="121" d="100"/>
          <a:sy n="12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1-9E4B-B7F1-360D86A514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71-9E4B-B7F1-360D86A514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71-9E4B-B7F1-360D86A51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2431392"/>
        <c:axId val="1662433120"/>
      </c:barChart>
      <c:catAx>
        <c:axId val="1662431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2433120"/>
        <c:crosses val="autoZero"/>
        <c:auto val="1"/>
        <c:lblAlgn val="ctr"/>
        <c:lblOffset val="100"/>
        <c:noMultiLvlLbl val="0"/>
      </c:catAx>
      <c:valAx>
        <c:axId val="166243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43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71-9E4B-B7F1-360D86A514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71-9E4B-B7F1-360D86A514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71-9E4B-B7F1-360D86A51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2431392"/>
        <c:axId val="1662433120"/>
      </c:barChart>
      <c:catAx>
        <c:axId val="1662431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2433120"/>
        <c:crosses val="autoZero"/>
        <c:auto val="1"/>
        <c:lblAlgn val="ctr"/>
        <c:lblOffset val="100"/>
        <c:noMultiLvlLbl val="0"/>
      </c:catAx>
      <c:valAx>
        <c:axId val="166243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43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7">Leaf 8</cx:pt>
          <cx:pt idx="9">Leaf 10</cx:pt>
          <cx:pt idx="10">Leaf 11</cx:pt>
          <cx:pt idx="11">Leaf 12</cx:pt>
          <cx:pt idx="12">Leaf 13</cx:pt>
          <cx:pt idx="13">Leaf 14</cx:pt>
          <cx:pt idx="14">Leaf 15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Leaf 6</cx:pt>
          <cx:pt idx="6">Leaf 7</cx:pt>
          <cx:pt idx="7">Stem 3</cx:pt>
          <cx:pt idx="8">Leaf 9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Leaf 16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title pos="t" align="ctr" overlay="0">
      <cx:tx>
        <cx:txData>
          <cx:v>Some Distribution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862" b="0" i="0" u="none" strike="noStrike" baseline="0" dirty="0">
              <a:solidFill>
                <a:schemeClr val="bg1"/>
              </a:solidFill>
              <a:latin typeface="Trebuchet MS" panose="020B0603020202020204"/>
            </a:rPr>
            <a:t>Some Distribution</a:t>
          </a:r>
        </a:p>
      </cx:txPr>
    </cx:title>
    <cx:plotArea>
      <cx:plotAreaRegion>
        <cx:series layoutId="sunburst" uniqueId="{4FE82027-8337-AB49-9498-F499B0075A86}">
          <cx:tx>
            <cx:txData>
              <cx:f>Sheet1!$D$1</cx:f>
              <cx:v>Series1</cx:v>
            </cx:txData>
          </cx:tx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EE95A-D4FA-3D4D-AAC6-07E70FEC02E2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9551D-05CD-1341-8A05-DD8B82EA5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54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1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2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8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76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9551D-05CD-1341-8A05-DD8B82EA55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1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8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04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91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6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81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02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48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41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3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5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4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46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658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9507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5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68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96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2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23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9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260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3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4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92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50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17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3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797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88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701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0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8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0688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218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7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174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25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4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45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6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2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B813-52AB-F24A-A640-D10129A3DDE7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0DF6E-ECD8-F54F-9DC8-96C4DA38B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0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3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3B813-52AB-F24A-A640-D10129A3DDE7}" type="datetimeFigureOut">
              <a:rPr lang="en-US" smtClean="0"/>
              <a:pPr/>
              <a:t>11/17/24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0DF6E-ECD8-F54F-9DC8-96C4DA38B0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1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2.png"/><Relationship Id="rId4" Type="http://schemas.microsoft.com/office/2014/relationships/chartEx" Target="../charts/chartEx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7720D-9687-ADCD-9C16-356C3FEE6ACA}"/>
              </a:ext>
            </a:extLst>
          </p:cNvPr>
          <p:cNvSpPr txBox="1"/>
          <p:nvPr/>
        </p:nvSpPr>
        <p:spPr>
          <a:xfrm>
            <a:off x="2806148" y="284370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Final Project Presentations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073DF-E9A2-05CF-3986-8DDE850550E7}"/>
              </a:ext>
            </a:extLst>
          </p:cNvPr>
          <p:cNvSpPr txBox="1"/>
          <p:nvPr/>
        </p:nvSpPr>
        <p:spPr>
          <a:xfrm>
            <a:off x="2806148" y="3551592"/>
            <a:ext cx="657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layfair Display Medium" pitchFamily="2" charset="77"/>
              </a:rPr>
              <a:t>… a somewhat general guide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3CC8F2-467E-3996-3087-0FDB10ECD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1474"/>
          <a:stretch/>
        </p:blipFill>
        <p:spPr>
          <a:xfrm>
            <a:off x="9733722" y="764535"/>
            <a:ext cx="2458278" cy="49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AE44B4-B717-D39A-4959-215BBB2D7ADA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Demo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EE38A-DC04-F5E7-5EFD-7D2F3DD895D2}"/>
              </a:ext>
            </a:extLst>
          </p:cNvPr>
          <p:cNvSpPr txBox="1"/>
          <p:nvPr/>
        </p:nvSpPr>
        <p:spPr>
          <a:xfrm>
            <a:off x="1126433" y="2652811"/>
            <a:ext cx="8435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Recorded demo – speed up as necessary.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Upload to YouTube or similar, embed link in slides.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The audience shouldn’t have to guess what’s going on.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This is your chance to impress. Don’t waste it.</a:t>
            </a:r>
          </a:p>
        </p:txBody>
      </p:sp>
    </p:spTree>
    <p:extLst>
      <p:ext uri="{BB962C8B-B14F-4D97-AF65-F5344CB8AC3E}">
        <p14:creationId xmlns:p14="http://schemas.microsoft.com/office/powerpoint/2010/main" val="332057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AF83AB-7889-D242-9960-7A70A5B98230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How not to present…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2A577-D4B5-A989-A138-2792F33A1257}"/>
              </a:ext>
            </a:extLst>
          </p:cNvPr>
          <p:cNvSpPr txBox="1"/>
          <p:nvPr/>
        </p:nvSpPr>
        <p:spPr>
          <a:xfrm>
            <a:off x="1126434" y="3429000"/>
            <a:ext cx="8435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Playfair Display Medium" pitchFamily="2" charset="77"/>
              </a:rPr>
              <a:t>Where do I begin…?</a:t>
            </a: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749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7E827-8711-C8A8-F530-D7B0C1A73703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F4F6C-B86C-6AFF-B139-0DF1658EB210}"/>
              </a:ext>
            </a:extLst>
          </p:cNvPr>
          <p:cNvSpPr txBox="1"/>
          <p:nvPr/>
        </p:nvSpPr>
        <p:spPr>
          <a:xfrm>
            <a:off x="1036982" y="1303396"/>
            <a:ext cx="935934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adipisicing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do </a:t>
            </a:r>
            <a:r>
              <a:rPr lang="en-US" sz="2000" dirty="0" err="1"/>
              <a:t>eiusmod</a:t>
            </a:r>
            <a:r>
              <a:rPr lang="en-US" sz="2000" dirty="0"/>
              <a:t> </a:t>
            </a:r>
            <a:r>
              <a:rPr lang="en-US" sz="2000" dirty="0" err="1"/>
              <a:t>tempor</a:t>
            </a:r>
            <a:r>
              <a:rPr lang="en-US" sz="2000" dirty="0"/>
              <a:t> </a:t>
            </a:r>
            <a:r>
              <a:rPr lang="en-US" sz="2000" dirty="0" err="1"/>
              <a:t>incididunt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labore et dolore magna </a:t>
            </a:r>
            <a:r>
              <a:rPr lang="en-US" sz="2000" dirty="0" err="1"/>
              <a:t>aliqua</a:t>
            </a:r>
            <a:r>
              <a:rPr lang="en-US" sz="2000" dirty="0"/>
              <a:t>. Ut </a:t>
            </a:r>
            <a:r>
              <a:rPr lang="en-US" sz="2000" dirty="0" err="1"/>
              <a:t>enim</a:t>
            </a:r>
            <a:r>
              <a:rPr lang="en-US" sz="2000" dirty="0"/>
              <a:t> ad minim </a:t>
            </a:r>
            <a:r>
              <a:rPr lang="en-US" sz="2000" dirty="0" err="1"/>
              <a:t>veniam</a:t>
            </a:r>
            <a:r>
              <a:rPr lang="en-US" sz="2000" dirty="0"/>
              <a:t>, </a:t>
            </a:r>
            <a:r>
              <a:rPr lang="en-US" sz="2000" dirty="0" err="1"/>
              <a:t>quis</a:t>
            </a:r>
            <a:r>
              <a:rPr lang="en-US" sz="2000" dirty="0"/>
              <a:t> </a:t>
            </a:r>
            <a:r>
              <a:rPr lang="en-US" sz="2000" dirty="0" err="1"/>
              <a:t>nostrud</a:t>
            </a:r>
            <a:r>
              <a:rPr lang="en-US" sz="2000" dirty="0"/>
              <a:t> exercitation </a:t>
            </a:r>
            <a:r>
              <a:rPr lang="en-US" sz="2000" dirty="0" err="1"/>
              <a:t>ullamco</a:t>
            </a:r>
            <a:r>
              <a:rPr lang="en-US" sz="2000" dirty="0"/>
              <a:t> </a:t>
            </a:r>
            <a:r>
              <a:rPr lang="en-US" sz="2000" dirty="0" err="1"/>
              <a:t>laboris</a:t>
            </a:r>
            <a:r>
              <a:rPr lang="en-US" sz="2000" dirty="0"/>
              <a:t> nisi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aliquip</a:t>
            </a:r>
            <a:r>
              <a:rPr lang="en-US" sz="2000" dirty="0"/>
              <a:t> ex </a:t>
            </a:r>
            <a:r>
              <a:rPr lang="en-US" sz="2000" dirty="0" err="1"/>
              <a:t>ea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 </a:t>
            </a:r>
            <a:r>
              <a:rPr lang="en-US" sz="2000" dirty="0" err="1"/>
              <a:t>consequat</a:t>
            </a:r>
            <a:r>
              <a:rPr lang="en-US" sz="2000" dirty="0"/>
              <a:t>. Duis </a:t>
            </a:r>
            <a:r>
              <a:rPr lang="en-US" sz="2000" dirty="0" err="1"/>
              <a:t>aute</a:t>
            </a:r>
            <a:r>
              <a:rPr lang="en-US" sz="2000" dirty="0"/>
              <a:t> </a:t>
            </a:r>
            <a:r>
              <a:rPr lang="en-US" sz="2000" dirty="0" err="1"/>
              <a:t>irure</a:t>
            </a:r>
            <a:r>
              <a:rPr lang="en-US" sz="2000" dirty="0"/>
              <a:t> dolor in </a:t>
            </a:r>
            <a:r>
              <a:rPr lang="en-US" sz="2000" dirty="0" err="1"/>
              <a:t>reprehenderit</a:t>
            </a:r>
            <a:r>
              <a:rPr lang="en-US" sz="2000" dirty="0"/>
              <a:t> in </a:t>
            </a:r>
            <a:r>
              <a:rPr lang="en-US" sz="2000" dirty="0" err="1"/>
              <a:t>voluptate</a:t>
            </a:r>
            <a:r>
              <a:rPr lang="en-US" sz="2000" dirty="0"/>
              <a:t> </a:t>
            </a:r>
            <a:r>
              <a:rPr lang="en-US" sz="2000" dirty="0" err="1"/>
              <a:t>velit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cillum</a:t>
            </a:r>
            <a:r>
              <a:rPr lang="en-US" sz="2000" dirty="0"/>
              <a:t> dolore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fugiat</a:t>
            </a:r>
            <a:r>
              <a:rPr lang="en-US" sz="2000" dirty="0"/>
              <a:t> </a:t>
            </a:r>
            <a:r>
              <a:rPr lang="en-US" sz="2000" dirty="0" err="1"/>
              <a:t>nulla</a:t>
            </a:r>
            <a:r>
              <a:rPr lang="en-US" sz="2000" dirty="0"/>
              <a:t> </a:t>
            </a:r>
            <a:r>
              <a:rPr lang="en-US" sz="2000" dirty="0" err="1"/>
              <a:t>pariatur</a:t>
            </a:r>
            <a:r>
              <a:rPr lang="en-US" sz="2000" dirty="0"/>
              <a:t>. </a:t>
            </a:r>
            <a:r>
              <a:rPr lang="en-US" sz="2000" dirty="0" err="1"/>
              <a:t>Excepteur</a:t>
            </a:r>
            <a:r>
              <a:rPr lang="en-US" sz="2000" dirty="0"/>
              <a:t> </a:t>
            </a:r>
            <a:r>
              <a:rPr lang="en-US" sz="2000" dirty="0" err="1"/>
              <a:t>sint</a:t>
            </a:r>
            <a:r>
              <a:rPr lang="en-US" sz="2000" dirty="0"/>
              <a:t> </a:t>
            </a:r>
            <a:r>
              <a:rPr lang="en-US" sz="2000" dirty="0" err="1"/>
              <a:t>occaecat</a:t>
            </a:r>
            <a:r>
              <a:rPr lang="en-US" sz="2000" dirty="0"/>
              <a:t> </a:t>
            </a:r>
            <a:r>
              <a:rPr lang="en-US" sz="2000" dirty="0" err="1"/>
              <a:t>cupidatat</a:t>
            </a:r>
            <a:r>
              <a:rPr lang="en-US" sz="2000" dirty="0"/>
              <a:t> non </a:t>
            </a:r>
            <a:r>
              <a:rPr lang="en-US" sz="2000" dirty="0" err="1"/>
              <a:t>proident</a:t>
            </a:r>
            <a:r>
              <a:rPr lang="en-US" sz="2000" dirty="0"/>
              <a:t>, sunt in culpa qui </a:t>
            </a:r>
            <a:r>
              <a:rPr lang="en-US" sz="2000" dirty="0" err="1"/>
              <a:t>officia</a:t>
            </a:r>
            <a:r>
              <a:rPr lang="en-US" sz="2000" dirty="0"/>
              <a:t> </a:t>
            </a:r>
            <a:r>
              <a:rPr lang="en-US" sz="2000" dirty="0" err="1"/>
              <a:t>deserunt</a:t>
            </a:r>
            <a:r>
              <a:rPr lang="en-US" sz="2000" dirty="0"/>
              <a:t> </a:t>
            </a:r>
            <a:r>
              <a:rPr lang="en-US" sz="2000" dirty="0" err="1"/>
              <a:t>mollit</a:t>
            </a:r>
            <a:r>
              <a:rPr lang="en-US" sz="2000" dirty="0"/>
              <a:t> </a:t>
            </a:r>
            <a:r>
              <a:rPr lang="en-US" sz="2000" dirty="0" err="1"/>
              <a:t>anim</a:t>
            </a:r>
            <a:r>
              <a:rPr lang="en-US" sz="2000" dirty="0"/>
              <a:t> id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laborum</a:t>
            </a:r>
            <a:r>
              <a:rPr lang="en-US" sz="2000" dirty="0"/>
              <a:t>. 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adipisicing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do </a:t>
            </a:r>
            <a:r>
              <a:rPr lang="en-US" sz="2000" dirty="0" err="1"/>
              <a:t>eiusmod</a:t>
            </a:r>
            <a:r>
              <a:rPr lang="en-US" sz="2000" dirty="0"/>
              <a:t> </a:t>
            </a:r>
            <a:r>
              <a:rPr lang="en-US" sz="2000" dirty="0" err="1"/>
              <a:t>tempor</a:t>
            </a:r>
            <a:r>
              <a:rPr lang="en-US" sz="2000" dirty="0"/>
              <a:t> </a:t>
            </a:r>
            <a:r>
              <a:rPr lang="en-US" sz="2000" dirty="0" err="1"/>
              <a:t>incididunt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labore et dolore magna </a:t>
            </a:r>
            <a:r>
              <a:rPr lang="en-US" sz="2000" dirty="0" err="1"/>
              <a:t>aliqua</a:t>
            </a:r>
            <a:r>
              <a:rPr lang="en-US" sz="2000" dirty="0"/>
              <a:t>. Ut </a:t>
            </a:r>
            <a:r>
              <a:rPr lang="en-US" sz="2000" dirty="0" err="1"/>
              <a:t>enim</a:t>
            </a:r>
            <a:r>
              <a:rPr lang="en-US" sz="2000" dirty="0"/>
              <a:t> ad minim </a:t>
            </a:r>
            <a:r>
              <a:rPr lang="en-US" sz="2000" dirty="0" err="1"/>
              <a:t>veniam</a:t>
            </a:r>
            <a:r>
              <a:rPr lang="en-US" sz="2000" dirty="0"/>
              <a:t>, </a:t>
            </a:r>
            <a:r>
              <a:rPr lang="en-US" sz="2000" dirty="0" err="1"/>
              <a:t>quis</a:t>
            </a:r>
            <a:r>
              <a:rPr lang="en-US" sz="2000" dirty="0"/>
              <a:t> </a:t>
            </a:r>
            <a:r>
              <a:rPr lang="en-US" sz="2000" dirty="0" err="1"/>
              <a:t>nostrud</a:t>
            </a:r>
            <a:r>
              <a:rPr lang="en-US" sz="2000" dirty="0"/>
              <a:t> exercitation </a:t>
            </a:r>
            <a:r>
              <a:rPr lang="en-US" sz="2000" dirty="0" err="1"/>
              <a:t>ullamco</a:t>
            </a:r>
            <a:r>
              <a:rPr lang="en-US" sz="2000" dirty="0"/>
              <a:t> </a:t>
            </a:r>
            <a:r>
              <a:rPr lang="en-US" sz="2000" dirty="0" err="1"/>
              <a:t>laboris</a:t>
            </a:r>
            <a:r>
              <a:rPr lang="en-US" sz="2000" dirty="0"/>
              <a:t> nisi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aliquip</a:t>
            </a:r>
            <a:r>
              <a:rPr lang="en-US" sz="2000" dirty="0"/>
              <a:t> ex </a:t>
            </a:r>
            <a:r>
              <a:rPr lang="en-US" sz="2000" dirty="0" err="1"/>
              <a:t>ea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 </a:t>
            </a:r>
            <a:r>
              <a:rPr lang="en-US" sz="2000" dirty="0" err="1"/>
              <a:t>consequat</a:t>
            </a:r>
            <a:r>
              <a:rPr lang="en-US" sz="2000" dirty="0"/>
              <a:t>. Duis </a:t>
            </a:r>
            <a:r>
              <a:rPr lang="en-US" sz="2000" dirty="0" err="1"/>
              <a:t>aute</a:t>
            </a:r>
            <a:r>
              <a:rPr lang="en-US" sz="2000" dirty="0"/>
              <a:t> </a:t>
            </a:r>
            <a:r>
              <a:rPr lang="en-US" sz="2000" dirty="0" err="1"/>
              <a:t>irure</a:t>
            </a:r>
            <a:r>
              <a:rPr lang="en-US" sz="2000" dirty="0"/>
              <a:t> dolor in </a:t>
            </a:r>
            <a:r>
              <a:rPr lang="en-US" sz="2000" dirty="0" err="1"/>
              <a:t>reprehenderit</a:t>
            </a:r>
            <a:r>
              <a:rPr lang="en-US" sz="2000" dirty="0"/>
              <a:t> in </a:t>
            </a:r>
            <a:r>
              <a:rPr lang="en-US" sz="2000" dirty="0" err="1"/>
              <a:t>voluptate</a:t>
            </a:r>
            <a:r>
              <a:rPr lang="en-US" sz="2000" dirty="0"/>
              <a:t> </a:t>
            </a:r>
            <a:r>
              <a:rPr lang="en-US" sz="2000" dirty="0" err="1"/>
              <a:t>velit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cillum</a:t>
            </a:r>
            <a:r>
              <a:rPr lang="en-US" sz="2000" dirty="0"/>
              <a:t> dolore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fugiat</a:t>
            </a:r>
            <a:r>
              <a:rPr lang="en-US" sz="2000" dirty="0"/>
              <a:t> </a:t>
            </a:r>
            <a:r>
              <a:rPr lang="en-US" sz="2000" dirty="0" err="1"/>
              <a:t>nulla</a:t>
            </a:r>
            <a:r>
              <a:rPr lang="en-US" sz="2000" dirty="0"/>
              <a:t> </a:t>
            </a:r>
            <a:r>
              <a:rPr lang="en-US" sz="2000" dirty="0" err="1"/>
              <a:t>pariatur</a:t>
            </a:r>
            <a:r>
              <a:rPr lang="en-US" sz="2000" dirty="0"/>
              <a:t>. </a:t>
            </a:r>
            <a:r>
              <a:rPr lang="en-US" sz="2000" dirty="0" err="1"/>
              <a:t>Excepteur</a:t>
            </a:r>
            <a:r>
              <a:rPr lang="en-US" sz="2000" dirty="0"/>
              <a:t> </a:t>
            </a:r>
            <a:r>
              <a:rPr lang="en-US" sz="2000" dirty="0" err="1"/>
              <a:t>sint</a:t>
            </a:r>
            <a:r>
              <a:rPr lang="en-US" sz="2000" dirty="0"/>
              <a:t> </a:t>
            </a:r>
            <a:r>
              <a:rPr lang="en-US" sz="2000" dirty="0" err="1"/>
              <a:t>occaecat</a:t>
            </a:r>
            <a:r>
              <a:rPr lang="en-US" sz="2000" dirty="0"/>
              <a:t> </a:t>
            </a:r>
            <a:r>
              <a:rPr lang="en-US" sz="2000" dirty="0" err="1"/>
              <a:t>cupidatat</a:t>
            </a:r>
            <a:r>
              <a:rPr lang="en-US" sz="2000" dirty="0"/>
              <a:t> non </a:t>
            </a:r>
            <a:r>
              <a:rPr lang="en-US" sz="2000" dirty="0" err="1"/>
              <a:t>proident</a:t>
            </a:r>
            <a:r>
              <a:rPr lang="en-US" sz="2000" dirty="0"/>
              <a:t>, sunt in culpa qui </a:t>
            </a:r>
            <a:r>
              <a:rPr lang="en-US" sz="2000" dirty="0" err="1"/>
              <a:t>officia</a:t>
            </a:r>
            <a:r>
              <a:rPr lang="en-US" sz="2000" dirty="0"/>
              <a:t> </a:t>
            </a:r>
            <a:r>
              <a:rPr lang="en-US" sz="2000" dirty="0" err="1"/>
              <a:t>deserunt</a:t>
            </a:r>
            <a:r>
              <a:rPr lang="en-US" sz="2000" dirty="0"/>
              <a:t> </a:t>
            </a:r>
            <a:r>
              <a:rPr lang="en-US" sz="2000" dirty="0" err="1"/>
              <a:t>mollit</a:t>
            </a:r>
            <a:r>
              <a:rPr lang="en-US" sz="2000" dirty="0"/>
              <a:t> </a:t>
            </a:r>
            <a:r>
              <a:rPr lang="en-US" sz="2000" dirty="0" err="1"/>
              <a:t>anim</a:t>
            </a:r>
            <a:r>
              <a:rPr lang="en-US" sz="2000" dirty="0"/>
              <a:t> id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laborum</a:t>
            </a:r>
            <a:r>
              <a:rPr lang="en-US" sz="2000" dirty="0"/>
              <a:t>. 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adipisicing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do </a:t>
            </a:r>
            <a:r>
              <a:rPr lang="en-US" sz="2000" dirty="0" err="1"/>
              <a:t>eiusmod</a:t>
            </a:r>
            <a:r>
              <a:rPr lang="en-US" sz="2000" dirty="0"/>
              <a:t> </a:t>
            </a:r>
            <a:r>
              <a:rPr lang="en-US" sz="2000" dirty="0" err="1"/>
              <a:t>tempor</a:t>
            </a:r>
            <a:r>
              <a:rPr lang="en-US" sz="2000" dirty="0"/>
              <a:t> </a:t>
            </a:r>
            <a:r>
              <a:rPr lang="en-US" sz="2000" dirty="0" err="1"/>
              <a:t>incididunt</a:t>
            </a:r>
            <a:r>
              <a:rPr lang="en-US" sz="2000" dirty="0"/>
              <a:t> </a:t>
            </a:r>
            <a:r>
              <a:rPr lang="en-US" sz="2000" dirty="0" err="1"/>
              <a:t>ut</a:t>
            </a:r>
            <a:r>
              <a:rPr lang="en-US" sz="2000" dirty="0"/>
              <a:t> labore et dolore magna </a:t>
            </a:r>
            <a:r>
              <a:rPr lang="en-US" sz="2000" dirty="0" err="1"/>
              <a:t>aliqua</a:t>
            </a:r>
            <a:r>
              <a:rPr lang="en-US" sz="2000" dirty="0"/>
              <a:t>. Ut </a:t>
            </a:r>
            <a:r>
              <a:rPr lang="en-US" sz="2000" dirty="0" err="1"/>
              <a:t>enim</a:t>
            </a:r>
            <a:r>
              <a:rPr lang="en-US" sz="2000" dirty="0"/>
              <a:t> ad minim </a:t>
            </a:r>
            <a:r>
              <a:rPr lang="en-US" sz="2000" dirty="0" err="1"/>
              <a:t>veniam</a:t>
            </a:r>
            <a:r>
              <a:rPr lang="en-US" sz="2000" dirty="0"/>
              <a:t>, </a:t>
            </a:r>
            <a:r>
              <a:rPr lang="en-US" sz="2000" dirty="0" err="1"/>
              <a:t>quis</a:t>
            </a:r>
            <a:r>
              <a:rPr lang="en-US" sz="2000" dirty="0"/>
              <a:t> </a:t>
            </a:r>
            <a:r>
              <a:rPr lang="en-US" sz="2000" dirty="0" err="1"/>
              <a:t>nostrud</a:t>
            </a:r>
            <a:r>
              <a:rPr lang="en-US" sz="2000" dirty="0"/>
              <a:t> exercitation </a:t>
            </a:r>
            <a:r>
              <a:rPr lang="en-US" sz="2000" dirty="0" err="1"/>
              <a:t>ullamco</a:t>
            </a:r>
            <a:r>
              <a:rPr lang="en-US" sz="2000" dirty="0"/>
              <a:t> </a:t>
            </a:r>
            <a:r>
              <a:rPr lang="en-US" sz="2000" dirty="0" err="1"/>
              <a:t>laboris</a:t>
            </a:r>
            <a:r>
              <a:rPr lang="en-US" sz="2000" dirty="0"/>
              <a:t> nisi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aliquip</a:t>
            </a:r>
            <a:r>
              <a:rPr lang="en-US" sz="2000" dirty="0"/>
              <a:t> ex </a:t>
            </a:r>
            <a:r>
              <a:rPr lang="en-US" sz="2000" dirty="0" err="1"/>
              <a:t>ea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 </a:t>
            </a:r>
            <a:r>
              <a:rPr lang="en-US" sz="2000" dirty="0" err="1"/>
              <a:t>consequat</a:t>
            </a:r>
            <a:r>
              <a:rPr lang="en-US" sz="2000" dirty="0"/>
              <a:t>. Duis </a:t>
            </a:r>
            <a:r>
              <a:rPr lang="en-US" sz="2000" dirty="0" err="1"/>
              <a:t>aute</a:t>
            </a:r>
            <a:r>
              <a:rPr lang="en-US" sz="2000" dirty="0"/>
              <a:t> </a:t>
            </a:r>
            <a:r>
              <a:rPr lang="en-US" sz="2000" dirty="0" err="1"/>
              <a:t>irure</a:t>
            </a:r>
            <a:r>
              <a:rPr lang="en-US" sz="2000" dirty="0"/>
              <a:t> dolor in </a:t>
            </a:r>
            <a:r>
              <a:rPr lang="en-US" sz="2000" dirty="0" err="1"/>
              <a:t>reprehenderit</a:t>
            </a:r>
            <a:r>
              <a:rPr lang="en-US" sz="2000" dirty="0"/>
              <a:t> in </a:t>
            </a:r>
            <a:r>
              <a:rPr lang="en-US" sz="2000" dirty="0" err="1"/>
              <a:t>voluptate</a:t>
            </a:r>
            <a:r>
              <a:rPr lang="en-US" sz="2000" dirty="0"/>
              <a:t> </a:t>
            </a:r>
            <a:r>
              <a:rPr lang="en-US" sz="2000" dirty="0" err="1"/>
              <a:t>velit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cillum</a:t>
            </a:r>
            <a:r>
              <a:rPr lang="en-US" sz="2000" dirty="0"/>
              <a:t> dolore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fugiat</a:t>
            </a:r>
            <a:r>
              <a:rPr lang="en-US" sz="2000" dirty="0"/>
              <a:t> </a:t>
            </a:r>
            <a:r>
              <a:rPr lang="en-US" sz="2000" dirty="0" err="1"/>
              <a:t>nulla</a:t>
            </a:r>
            <a:r>
              <a:rPr lang="en-US" sz="2000" dirty="0"/>
              <a:t> </a:t>
            </a:r>
            <a:r>
              <a:rPr lang="en-US" sz="2000" dirty="0" err="1"/>
              <a:t>pariatur</a:t>
            </a:r>
            <a:r>
              <a:rPr lang="en-US" sz="2000" dirty="0"/>
              <a:t>. </a:t>
            </a:r>
            <a:r>
              <a:rPr lang="en-US" sz="2000" dirty="0" err="1"/>
              <a:t>Excepteur</a:t>
            </a:r>
            <a:r>
              <a:rPr lang="en-US" sz="2000" dirty="0"/>
              <a:t> </a:t>
            </a:r>
            <a:r>
              <a:rPr lang="en-US" sz="2000" dirty="0" err="1"/>
              <a:t>sint</a:t>
            </a:r>
            <a:r>
              <a:rPr lang="en-US" sz="2000" dirty="0"/>
              <a:t> </a:t>
            </a:r>
            <a:r>
              <a:rPr lang="en-US" sz="2000" dirty="0" err="1"/>
              <a:t>occaecat</a:t>
            </a:r>
            <a:r>
              <a:rPr lang="en-US" sz="2000" dirty="0"/>
              <a:t> </a:t>
            </a:r>
            <a:r>
              <a:rPr lang="en-US" sz="2000" dirty="0" err="1"/>
              <a:t>cupidatat</a:t>
            </a:r>
            <a:r>
              <a:rPr lang="en-US" sz="2000" dirty="0"/>
              <a:t> non </a:t>
            </a:r>
            <a:r>
              <a:rPr lang="en-US" sz="2000" dirty="0" err="1"/>
              <a:t>proident</a:t>
            </a:r>
            <a:r>
              <a:rPr lang="en-US" sz="2000" dirty="0"/>
              <a:t>, sunt in culpa qui </a:t>
            </a:r>
            <a:r>
              <a:rPr lang="en-US" sz="2000" dirty="0" err="1"/>
              <a:t>officia</a:t>
            </a:r>
            <a:r>
              <a:rPr lang="en-US" sz="2000" dirty="0"/>
              <a:t> </a:t>
            </a:r>
            <a:r>
              <a:rPr lang="en-US" sz="2000" dirty="0" err="1"/>
              <a:t>deserunt</a:t>
            </a:r>
            <a:r>
              <a:rPr lang="en-US" sz="2000" dirty="0"/>
              <a:t> </a:t>
            </a:r>
            <a:r>
              <a:rPr lang="en-US" sz="2000" dirty="0" err="1"/>
              <a:t>mollit</a:t>
            </a:r>
            <a:r>
              <a:rPr lang="en-US" sz="2000" dirty="0"/>
              <a:t> </a:t>
            </a:r>
            <a:r>
              <a:rPr lang="en-US" sz="2000" dirty="0" err="1"/>
              <a:t>anim</a:t>
            </a:r>
            <a:r>
              <a:rPr lang="en-US" sz="2000" dirty="0"/>
              <a:t> id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laborum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317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8888A-FC52-4544-437D-AEBBDCC3F05D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Proof of Cleverness</a:t>
            </a:r>
          </a:p>
        </p:txBody>
      </p:sp>
      <p:pic>
        <p:nvPicPr>
          <p:cNvPr id="7" name="Picture 6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AB2E6323-37F0-3DEA-A84B-F3D682AD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08" y="1252331"/>
            <a:ext cx="8474445" cy="54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1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CD219D-B885-9222-A34A-833670BC3AB7}"/>
              </a:ext>
            </a:extLst>
          </p:cNvPr>
          <p:cNvSpPr txBox="1"/>
          <p:nvPr/>
        </p:nvSpPr>
        <p:spPr>
          <a:xfrm>
            <a:off x="2531993" y="1466313"/>
            <a:ext cx="60976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3.271645369545614468e+00, -3.928111041711322304e+00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3.970773076408844915e+00, -3.668095488041394514e+00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4.650841542616434232e+00, -3.396473504684094813e+00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2.836492366709601587e+00, -8.334543912839493807e-01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2.822762516247815601e+00, -9.628554518051895883e+00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2.036703194596864108e+00, 5.457755401078858704e+00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-6.441957064439769454e-01, 2.271447207789316636e+00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5.788841517367258049e+00, -6.821392519697116796e+00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-1.628902634668493166e+00, 4.628211238101633818e+00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7.178479022844579394e-01, 3.528019713448618866e+00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8.372832065573623250e-01, 4.855115567645561292e+00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-4.113747211174266782e-01, 7.957093246574409307e+00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2.951825714569919157e+00, 3.296747000028509511e+00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4.645747168517405434e+00, -4.581868008351717592e+00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4.894347970222358235e+00, -1.545922662726868069e+00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-1.019855834428247787e+00, 7.823737954514636606e+00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6.727366507310131638e+00, -2.036098596314332099e+00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-7.485044658189348166e-01, 5.332590794150042335e+00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E40EE-4BE3-65E1-FA62-FF7951EC212C}"/>
              </a:ext>
            </a:extLst>
          </p:cNvPr>
          <p:cNvSpPr txBox="1"/>
          <p:nvPr/>
        </p:nvSpPr>
        <p:spPr>
          <a:xfrm>
            <a:off x="629477" y="535900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Our data looks like this</a:t>
            </a:r>
          </a:p>
        </p:txBody>
      </p:sp>
    </p:spTree>
    <p:extLst>
      <p:ext uri="{BB962C8B-B14F-4D97-AF65-F5344CB8AC3E}">
        <p14:creationId xmlns:p14="http://schemas.microsoft.com/office/powerpoint/2010/main" val="255135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7FCFB-0B1E-8D32-5C08-25D3A5A32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432" y="198782"/>
            <a:ext cx="5812428" cy="6460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9A299-2342-7F96-C11F-90EC07E03857}"/>
              </a:ext>
            </a:extLst>
          </p:cNvPr>
          <p:cNvSpPr txBox="1"/>
          <p:nvPr/>
        </p:nvSpPr>
        <p:spPr>
          <a:xfrm>
            <a:off x="589720" y="2881535"/>
            <a:ext cx="4817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PRE PROCESSING STEP</a:t>
            </a:r>
          </a:p>
        </p:txBody>
      </p:sp>
    </p:spTree>
    <p:extLst>
      <p:ext uri="{BB962C8B-B14F-4D97-AF65-F5344CB8AC3E}">
        <p14:creationId xmlns:p14="http://schemas.microsoft.com/office/powerpoint/2010/main" val="60708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7E827-8711-C8A8-F530-D7B0C1A73703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E0E5C-B520-74E8-8E40-2770167F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313" y="1810025"/>
            <a:ext cx="5860774" cy="36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70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D9392E-3379-F726-702C-2A38E06BA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560397"/>
              </p:ext>
            </p:extLst>
          </p:nvPr>
        </p:nvGraphicFramePr>
        <p:xfrm>
          <a:off x="5555974" y="1116505"/>
          <a:ext cx="5488608" cy="491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15CDE9-A137-2FC9-66D8-787C54F80F2C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F6416-FBDA-294C-A436-676B21E5ECEA}"/>
              </a:ext>
            </a:extLst>
          </p:cNvPr>
          <p:cNvSpPr txBox="1"/>
          <p:nvPr/>
        </p:nvSpPr>
        <p:spPr>
          <a:xfrm>
            <a:off x="5860222" y="747173"/>
            <a:ext cx="488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Performance of my best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42A90-312B-66FF-4E97-BA23DB929A7E}"/>
              </a:ext>
            </a:extLst>
          </p:cNvPr>
          <p:cNvSpPr txBox="1"/>
          <p:nvPr/>
        </p:nvSpPr>
        <p:spPr>
          <a:xfrm>
            <a:off x="579781" y="1943037"/>
            <a:ext cx="4449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adipisicing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labore et dolore magna </a:t>
            </a:r>
            <a:r>
              <a:rPr lang="en-US" sz="1600" dirty="0" err="1"/>
              <a:t>aliqua</a:t>
            </a:r>
            <a:r>
              <a:rPr lang="en-US" sz="1600" dirty="0"/>
              <a:t>. Ut </a:t>
            </a:r>
            <a:r>
              <a:rPr lang="en-US" sz="1600" dirty="0" err="1"/>
              <a:t>enim</a:t>
            </a:r>
            <a:r>
              <a:rPr lang="en-US" sz="1600" dirty="0"/>
              <a:t> ad minim </a:t>
            </a:r>
            <a:r>
              <a:rPr lang="en-US" sz="1600" dirty="0" err="1"/>
              <a:t>veniam</a:t>
            </a:r>
            <a:r>
              <a:rPr lang="en-US" sz="1600" dirty="0"/>
              <a:t>,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nostrud</a:t>
            </a:r>
            <a:r>
              <a:rPr lang="en-US" sz="1600" dirty="0"/>
              <a:t> exercitation </a:t>
            </a:r>
            <a:r>
              <a:rPr lang="en-US" sz="1600" dirty="0" err="1"/>
              <a:t>ullamco</a:t>
            </a:r>
            <a:r>
              <a:rPr lang="en-US" sz="1600" dirty="0"/>
              <a:t> </a:t>
            </a:r>
            <a:r>
              <a:rPr lang="en-US" sz="1600" dirty="0" err="1"/>
              <a:t>laboris</a:t>
            </a:r>
            <a:r>
              <a:rPr lang="en-US" sz="1600" dirty="0"/>
              <a:t> nisi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aliquip</a:t>
            </a:r>
            <a:r>
              <a:rPr lang="en-US" sz="1600" dirty="0"/>
              <a:t> ex </a:t>
            </a:r>
            <a:r>
              <a:rPr lang="en-US" sz="1600" dirty="0" err="1"/>
              <a:t>ea</a:t>
            </a:r>
            <a:r>
              <a:rPr lang="en-US" sz="1600" dirty="0"/>
              <a:t> </a:t>
            </a:r>
            <a:r>
              <a:rPr lang="en-US" sz="1600" dirty="0" err="1"/>
              <a:t>commodo</a:t>
            </a:r>
            <a:r>
              <a:rPr lang="en-US" sz="1600" dirty="0"/>
              <a:t> </a:t>
            </a:r>
            <a:r>
              <a:rPr lang="en-US" sz="1600" dirty="0" err="1"/>
              <a:t>consequat</a:t>
            </a:r>
            <a:r>
              <a:rPr lang="en-US" sz="1600" dirty="0"/>
              <a:t>. Duis </a:t>
            </a:r>
            <a:r>
              <a:rPr lang="en-US" sz="1600" dirty="0" err="1"/>
              <a:t>aute</a:t>
            </a:r>
            <a:r>
              <a:rPr lang="en-US" sz="1600" dirty="0"/>
              <a:t> </a:t>
            </a:r>
            <a:r>
              <a:rPr lang="en-US" sz="1600" dirty="0" err="1"/>
              <a:t>irure</a:t>
            </a:r>
            <a:r>
              <a:rPr lang="en-US" sz="1600" dirty="0"/>
              <a:t> dolor in </a:t>
            </a:r>
            <a:r>
              <a:rPr lang="en-US" sz="1600" dirty="0" err="1"/>
              <a:t>reprehenderit</a:t>
            </a:r>
            <a:r>
              <a:rPr lang="en-US" sz="1600" dirty="0"/>
              <a:t> in </a:t>
            </a:r>
            <a:r>
              <a:rPr lang="en-US" sz="1600" dirty="0" err="1"/>
              <a:t>voluptate</a:t>
            </a:r>
            <a:r>
              <a:rPr lang="en-US" sz="1600" dirty="0"/>
              <a:t> </a:t>
            </a:r>
            <a:r>
              <a:rPr lang="en-US" sz="1600" dirty="0" err="1"/>
              <a:t>velit</a:t>
            </a:r>
            <a:r>
              <a:rPr lang="en-US" sz="1600" dirty="0"/>
              <a:t> </a:t>
            </a:r>
            <a:r>
              <a:rPr lang="en-US" sz="1600" dirty="0" err="1"/>
              <a:t>esse</a:t>
            </a:r>
            <a:r>
              <a:rPr lang="en-US" sz="1600" dirty="0"/>
              <a:t> </a:t>
            </a:r>
            <a:r>
              <a:rPr lang="en-US" sz="1600" dirty="0" err="1"/>
              <a:t>cillum</a:t>
            </a:r>
            <a:r>
              <a:rPr lang="en-US" sz="1600" dirty="0"/>
              <a:t> dolore </a:t>
            </a:r>
            <a:r>
              <a:rPr lang="en-US" sz="1600" dirty="0" err="1"/>
              <a:t>eu</a:t>
            </a:r>
            <a:r>
              <a:rPr lang="en-US" sz="1600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/>
              <a:t>Fugiat</a:t>
            </a:r>
            <a:r>
              <a:rPr lang="en-US" sz="1600" dirty="0"/>
              <a:t> </a:t>
            </a:r>
            <a:r>
              <a:rPr lang="en-US" sz="1600" dirty="0" err="1"/>
              <a:t>nulla</a:t>
            </a:r>
            <a:r>
              <a:rPr lang="en-US" sz="1600" dirty="0"/>
              <a:t> </a:t>
            </a:r>
            <a:r>
              <a:rPr lang="en-US" sz="1600" dirty="0" err="1"/>
              <a:t>pariatur</a:t>
            </a:r>
            <a:r>
              <a:rPr lang="en-US" sz="1600" dirty="0"/>
              <a:t>. </a:t>
            </a:r>
            <a:r>
              <a:rPr lang="en-US" sz="1600" dirty="0" err="1"/>
              <a:t>Excepteur</a:t>
            </a:r>
            <a:r>
              <a:rPr lang="en-US" sz="1600" dirty="0"/>
              <a:t> </a:t>
            </a:r>
            <a:r>
              <a:rPr lang="en-US" sz="1600" dirty="0" err="1"/>
              <a:t>sint</a:t>
            </a:r>
            <a:r>
              <a:rPr lang="en-US" sz="1600" dirty="0"/>
              <a:t> </a:t>
            </a:r>
            <a:r>
              <a:rPr lang="en-US" sz="1600" dirty="0" err="1"/>
              <a:t>occaecat</a:t>
            </a:r>
            <a:r>
              <a:rPr lang="en-US" sz="1600" dirty="0"/>
              <a:t> </a:t>
            </a:r>
            <a:r>
              <a:rPr lang="en-US" sz="1600" dirty="0" err="1"/>
              <a:t>cupidatat</a:t>
            </a:r>
            <a:r>
              <a:rPr lang="en-US" sz="1600" dirty="0"/>
              <a:t> non </a:t>
            </a:r>
            <a:r>
              <a:rPr lang="en-US" sz="1600" dirty="0" err="1"/>
              <a:t>proident</a:t>
            </a:r>
            <a:r>
              <a:rPr lang="en-US" sz="1600" dirty="0"/>
              <a:t>, sunt in culpa qui </a:t>
            </a:r>
            <a:r>
              <a:rPr lang="en-US" sz="1600" dirty="0" err="1"/>
              <a:t>officia</a:t>
            </a:r>
            <a:r>
              <a:rPr lang="en-US" sz="1600" dirty="0"/>
              <a:t> </a:t>
            </a:r>
            <a:r>
              <a:rPr lang="en-US" sz="1600" dirty="0" err="1"/>
              <a:t>deserunt</a:t>
            </a:r>
            <a:r>
              <a:rPr lang="en-US" sz="1600" dirty="0"/>
              <a:t> </a:t>
            </a:r>
            <a:r>
              <a:rPr lang="en-US" sz="1600" dirty="0" err="1"/>
              <a:t>mollit</a:t>
            </a:r>
            <a:r>
              <a:rPr lang="en-US" sz="1600" dirty="0"/>
              <a:t> </a:t>
            </a:r>
            <a:r>
              <a:rPr lang="en-US" sz="1600" dirty="0" err="1"/>
              <a:t>anim</a:t>
            </a:r>
            <a:r>
              <a:rPr lang="en-US" sz="1600" dirty="0"/>
              <a:t> id </a:t>
            </a:r>
            <a:r>
              <a:rPr lang="en-US" sz="1600" dirty="0" err="1"/>
              <a:t>est</a:t>
            </a:r>
            <a:r>
              <a:rPr lang="en-US" sz="1600" dirty="0"/>
              <a:t> </a:t>
            </a:r>
            <a:r>
              <a:rPr lang="en-US" sz="1600" dirty="0" err="1"/>
              <a:t>laborum</a:t>
            </a:r>
            <a:r>
              <a:rPr lang="en-US" sz="1600" dirty="0"/>
              <a:t>. 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adipisicing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sed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labore et dolore magna </a:t>
            </a:r>
            <a:r>
              <a:rPr lang="en-US" sz="1600" dirty="0" err="1"/>
              <a:t>aliqua</a:t>
            </a:r>
            <a:r>
              <a:rPr lang="en-US" sz="1600" dirty="0"/>
              <a:t>. Ut </a:t>
            </a:r>
            <a:r>
              <a:rPr lang="en-US" sz="1600" dirty="0" err="1"/>
              <a:t>enim</a:t>
            </a:r>
            <a:r>
              <a:rPr lang="en-US" sz="1600" dirty="0"/>
              <a:t> ad minim </a:t>
            </a:r>
            <a:r>
              <a:rPr lang="en-US" sz="1600" dirty="0" err="1"/>
              <a:t>veniam</a:t>
            </a:r>
            <a:r>
              <a:rPr lang="en-US" sz="1600" dirty="0"/>
              <a:t>,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nostrud</a:t>
            </a:r>
            <a:r>
              <a:rPr lang="en-US" sz="1600" dirty="0"/>
              <a:t> exercitation </a:t>
            </a:r>
            <a:r>
              <a:rPr lang="en-US" sz="1600" dirty="0" err="1"/>
              <a:t>ullamco</a:t>
            </a:r>
            <a:r>
              <a:rPr lang="en-US" sz="1600" dirty="0"/>
              <a:t> </a:t>
            </a:r>
            <a:r>
              <a:rPr lang="en-US" sz="1600" dirty="0" err="1"/>
              <a:t>laboris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712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3D9392E-3379-F726-702C-2A38E06BA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29163"/>
              </p:ext>
            </p:extLst>
          </p:nvPr>
        </p:nvGraphicFramePr>
        <p:xfrm>
          <a:off x="5860222" y="1565247"/>
          <a:ext cx="4425121" cy="4061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815CDE9-A137-2FC9-66D8-787C54F80F2C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F6416-FBDA-294C-A436-676B21E5ECEA}"/>
              </a:ext>
            </a:extLst>
          </p:cNvPr>
          <p:cNvSpPr txBox="1"/>
          <p:nvPr/>
        </p:nvSpPr>
        <p:spPr>
          <a:xfrm>
            <a:off x="5860222" y="747173"/>
            <a:ext cx="488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of my best algorithm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BC515436-A049-65DA-4B32-48E44FCC06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7094669"/>
                  </p:ext>
                </p:extLst>
              </p:nvPr>
            </p:nvGraphicFramePr>
            <p:xfrm>
              <a:off x="438424" y="1565247"/>
              <a:ext cx="5650948" cy="38026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BC515436-A049-65DA-4B32-48E44FCC0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424" y="1565247"/>
                <a:ext cx="5650948" cy="38026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31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CAF657-F58B-B7D1-E84D-9D32828F0CC2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2F83E-D366-8608-EA22-B0D7DF4D3195}"/>
              </a:ext>
            </a:extLst>
          </p:cNvPr>
          <p:cNvSpPr txBox="1"/>
          <p:nvPr/>
        </p:nvSpPr>
        <p:spPr>
          <a:xfrm>
            <a:off x="1027043" y="1510165"/>
            <a:ext cx="9428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consectetur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adipisicing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sed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eiusmod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incididunt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labore et dolore magna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aliqua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 minim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nostrud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exercitation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ullamco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nisi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aliquip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dolor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reprehenderit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DB9-09AA-AF68-A518-9DBE9CC50B9C}"/>
              </a:ext>
            </a:extLst>
          </p:cNvPr>
          <p:cNvSpPr txBox="1"/>
          <p:nvPr/>
        </p:nvSpPr>
        <p:spPr>
          <a:xfrm>
            <a:off x="897835" y="4088513"/>
            <a:ext cx="7068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AA1CB-DAD5-07CF-B77D-A8369999038B}"/>
              </a:ext>
            </a:extLst>
          </p:cNvPr>
          <p:cNvSpPr txBox="1"/>
          <p:nvPr/>
        </p:nvSpPr>
        <p:spPr>
          <a:xfrm>
            <a:off x="1335156" y="2397999"/>
            <a:ext cx="8116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exercitation </a:t>
            </a:r>
            <a:r>
              <a:rPr lang="en-US" sz="2000" dirty="0" err="1"/>
              <a:t>ullamco</a:t>
            </a:r>
            <a:r>
              <a:rPr lang="en-US" sz="2000" dirty="0"/>
              <a:t> </a:t>
            </a:r>
            <a:r>
              <a:rPr lang="en-US" sz="2000" dirty="0" err="1"/>
              <a:t>laboris</a:t>
            </a:r>
            <a:r>
              <a:rPr lang="en-US" sz="2000" dirty="0"/>
              <a:t> nisi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aliquip</a:t>
            </a:r>
            <a:r>
              <a:rPr lang="en-US" sz="2000" dirty="0"/>
              <a:t> ex </a:t>
            </a:r>
            <a:r>
              <a:rPr lang="en-US" sz="2000" dirty="0" err="1"/>
              <a:t>ea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 </a:t>
            </a:r>
            <a:r>
              <a:rPr lang="en-US" sz="2000" dirty="0" err="1"/>
              <a:t>consequat</a:t>
            </a:r>
            <a:r>
              <a:rPr lang="en-US" sz="2000" dirty="0"/>
              <a:t>. Duis </a:t>
            </a:r>
            <a:r>
              <a:rPr lang="en-US" sz="2000" dirty="0" err="1"/>
              <a:t>aute</a:t>
            </a:r>
            <a:r>
              <a:rPr lang="en-US" sz="2000" dirty="0"/>
              <a:t> </a:t>
            </a:r>
            <a:r>
              <a:rPr lang="en-US" sz="2000" dirty="0" err="1"/>
              <a:t>irure</a:t>
            </a:r>
            <a:r>
              <a:rPr lang="en-US" sz="2000" dirty="0"/>
              <a:t> dolor in </a:t>
            </a:r>
            <a:r>
              <a:rPr lang="en-US" sz="2000" dirty="0" err="1"/>
              <a:t>reprehenderit</a:t>
            </a:r>
            <a:r>
              <a:rPr lang="en-US" sz="2000" dirty="0"/>
              <a:t> in </a:t>
            </a:r>
            <a:r>
              <a:rPr lang="en-US" sz="2000" dirty="0" err="1"/>
              <a:t>voluptate</a:t>
            </a:r>
            <a:r>
              <a:rPr lang="en-US" sz="2000" dirty="0"/>
              <a:t> </a:t>
            </a:r>
            <a:r>
              <a:rPr lang="en-US" sz="2000" dirty="0" err="1"/>
              <a:t>velit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cillum</a:t>
            </a:r>
            <a:r>
              <a:rPr lang="en-US" sz="2000" dirty="0"/>
              <a:t> dolore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fugiat</a:t>
            </a:r>
            <a:r>
              <a:rPr lang="en-US" sz="2000" dirty="0"/>
              <a:t> </a:t>
            </a:r>
            <a:r>
              <a:rPr lang="en-US" sz="2000" dirty="0" err="1"/>
              <a:t>nulla</a:t>
            </a:r>
            <a:r>
              <a:rPr lang="en-US" sz="2000" dirty="0"/>
              <a:t> </a:t>
            </a:r>
            <a:r>
              <a:rPr lang="en-US" sz="2000" dirty="0" err="1"/>
              <a:t>pariatur</a:t>
            </a:r>
            <a:r>
              <a:rPr lang="en-US" sz="2000" dirty="0"/>
              <a:t>. </a:t>
            </a:r>
            <a:r>
              <a:rPr lang="en-US" sz="2000" dirty="0" err="1"/>
              <a:t>Excepteur</a:t>
            </a:r>
            <a:r>
              <a:rPr lang="en-US" sz="2000" dirty="0"/>
              <a:t> </a:t>
            </a:r>
            <a:r>
              <a:rPr lang="en-US" sz="2000" dirty="0" err="1"/>
              <a:t>sint</a:t>
            </a:r>
            <a:r>
              <a:rPr lang="en-US" sz="2000" dirty="0"/>
              <a:t> </a:t>
            </a:r>
            <a:r>
              <a:rPr lang="en-US" sz="2000" dirty="0" err="1"/>
              <a:t>occaecat</a:t>
            </a:r>
            <a:r>
              <a:rPr lang="en-US" sz="2000" dirty="0"/>
              <a:t> </a:t>
            </a:r>
            <a:r>
              <a:rPr lang="en-US" sz="2000" dirty="0" err="1"/>
              <a:t>cupidatat</a:t>
            </a:r>
            <a:r>
              <a:rPr lang="en-US" sz="2000" dirty="0"/>
              <a:t> non </a:t>
            </a:r>
            <a:r>
              <a:rPr lang="en-US" sz="2000" dirty="0" err="1"/>
              <a:t>proident</a:t>
            </a:r>
            <a:r>
              <a:rPr lang="en-US" sz="2000" dirty="0"/>
              <a:t>, sunt in culpa qui </a:t>
            </a:r>
            <a:r>
              <a:rPr lang="en-US" sz="2000" dirty="0" err="1"/>
              <a:t>officia</a:t>
            </a:r>
            <a:r>
              <a:rPr lang="en-US" sz="2000" dirty="0"/>
              <a:t> </a:t>
            </a:r>
            <a:r>
              <a:rPr lang="en-US" sz="2000" dirty="0" err="1"/>
              <a:t>deserunt</a:t>
            </a:r>
            <a:r>
              <a:rPr lang="en-US" sz="2000" dirty="0"/>
              <a:t> </a:t>
            </a:r>
            <a:r>
              <a:rPr lang="en-US" sz="2000" dirty="0" err="1"/>
              <a:t>mollit</a:t>
            </a:r>
            <a:r>
              <a:rPr lang="en-US" sz="2000" dirty="0"/>
              <a:t> </a:t>
            </a:r>
            <a:r>
              <a:rPr lang="en-US" sz="2000" dirty="0" err="1"/>
              <a:t>anim</a:t>
            </a:r>
            <a:r>
              <a:rPr lang="en-US" sz="2000" dirty="0"/>
              <a:t> id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laborum</a:t>
            </a:r>
            <a:r>
              <a:rPr lang="en-US" sz="2000" dirty="0"/>
              <a:t>. 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adipisicing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do </a:t>
            </a:r>
          </a:p>
        </p:txBody>
      </p:sp>
    </p:spTree>
    <p:extLst>
      <p:ext uri="{BB962C8B-B14F-4D97-AF65-F5344CB8AC3E}">
        <p14:creationId xmlns:p14="http://schemas.microsoft.com/office/powerpoint/2010/main" val="239998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4B803EE-599F-9EDD-5527-3CBB461A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6" y="1263881"/>
            <a:ext cx="4250724" cy="425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3F39-5122-F96E-6C00-A8CD9151C044}"/>
              </a:ext>
            </a:extLst>
          </p:cNvPr>
          <p:cNvSpPr txBox="1"/>
          <p:nvPr/>
        </p:nvSpPr>
        <p:spPr>
          <a:xfrm>
            <a:off x="5486893" y="2265858"/>
            <a:ext cx="60976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Playfair Display Medium" pitchFamily="2" charset="77"/>
              </a:rPr>
              <a:t>“Your success in life will be determined largely by</a:t>
            </a:r>
          </a:p>
          <a:p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effectLst/>
                <a:latin typeface="Playfair Display Medium" pitchFamily="2" charset="77"/>
              </a:rPr>
              <a:t>   your ability to speak, </a:t>
            </a:r>
          </a:p>
          <a:p>
            <a:r>
              <a:rPr lang="en-US" sz="2000" dirty="0">
                <a:effectLst/>
                <a:latin typeface="Playfair Display Medium" pitchFamily="2" charset="77"/>
              </a:rPr>
              <a:t>    your ability to write, </a:t>
            </a:r>
          </a:p>
          <a:p>
            <a:r>
              <a:rPr lang="en-US" sz="2000" dirty="0">
                <a:effectLst/>
                <a:latin typeface="Playfair Display Medium" pitchFamily="2" charset="77"/>
              </a:rPr>
              <a:t>   and the quality of your ideas…</a:t>
            </a:r>
          </a:p>
          <a:p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latin typeface="Playfair Display Medium" pitchFamily="2" charset="77"/>
              </a:rPr>
              <a:t>… in that order.”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4A0EC-F9EE-98FE-8690-8042108160BD}"/>
              </a:ext>
            </a:extLst>
          </p:cNvPr>
          <p:cNvSpPr txBox="1"/>
          <p:nvPr/>
        </p:nvSpPr>
        <p:spPr>
          <a:xfrm>
            <a:off x="5317928" y="5114495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C8102E"/>
                </a:solidFill>
                <a:effectLst/>
                <a:latin typeface="Playfair Display Medium" pitchFamily="2" charset="77"/>
              </a:rPr>
              <a:t>Prof. Patric</a:t>
            </a:r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k Henry Winston</a:t>
            </a:r>
          </a:p>
        </p:txBody>
      </p:sp>
    </p:spTree>
    <p:extLst>
      <p:ext uri="{BB962C8B-B14F-4D97-AF65-F5344CB8AC3E}">
        <p14:creationId xmlns:p14="http://schemas.microsoft.com/office/powerpoint/2010/main" val="494419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7E827-8711-C8A8-F530-D7B0C1A73703}"/>
              </a:ext>
            </a:extLst>
          </p:cNvPr>
          <p:cNvSpPr txBox="1"/>
          <p:nvPr/>
        </p:nvSpPr>
        <p:spPr>
          <a:xfrm>
            <a:off x="579781" y="408619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F4F6C-B86C-6AFF-B139-0DF1658EB210}"/>
              </a:ext>
            </a:extLst>
          </p:cNvPr>
          <p:cNvSpPr txBox="1"/>
          <p:nvPr/>
        </p:nvSpPr>
        <p:spPr>
          <a:xfrm>
            <a:off x="1027043" y="1510165"/>
            <a:ext cx="9428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Lorem ipsum dolor sit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consectetur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adipisicing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sed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eiusmod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incididunt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labore et dolore magna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aliqua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 minim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veniam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nostrud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exercitation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ullamco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laboris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nisi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aliquip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commodo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Duis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dolor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reprehenderit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D586C-C5EA-1BAC-7B4F-B647D4725BBD}"/>
              </a:ext>
            </a:extLst>
          </p:cNvPr>
          <p:cNvSpPr txBox="1"/>
          <p:nvPr/>
        </p:nvSpPr>
        <p:spPr>
          <a:xfrm>
            <a:off x="897835" y="4088513"/>
            <a:ext cx="7068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0919F-0FDE-7477-5CB0-5C224053F019}"/>
              </a:ext>
            </a:extLst>
          </p:cNvPr>
          <p:cNvSpPr txBox="1"/>
          <p:nvPr/>
        </p:nvSpPr>
        <p:spPr>
          <a:xfrm>
            <a:off x="1335156" y="2397999"/>
            <a:ext cx="8116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exercitation </a:t>
            </a:r>
            <a:r>
              <a:rPr lang="en-US" sz="2000" dirty="0" err="1"/>
              <a:t>ullamco</a:t>
            </a:r>
            <a:r>
              <a:rPr lang="en-US" sz="2000" dirty="0"/>
              <a:t> </a:t>
            </a:r>
            <a:r>
              <a:rPr lang="en-US" sz="2000" dirty="0" err="1"/>
              <a:t>laboris</a:t>
            </a:r>
            <a:r>
              <a:rPr lang="en-US" sz="2000" dirty="0"/>
              <a:t> nisi </a:t>
            </a:r>
            <a:r>
              <a:rPr lang="en-US" sz="2000" dirty="0" err="1"/>
              <a:t>ut</a:t>
            </a:r>
            <a:r>
              <a:rPr lang="en-US" sz="2000" dirty="0"/>
              <a:t> </a:t>
            </a:r>
            <a:r>
              <a:rPr lang="en-US" sz="2000" dirty="0" err="1"/>
              <a:t>aliquip</a:t>
            </a:r>
            <a:r>
              <a:rPr lang="en-US" sz="2000" dirty="0"/>
              <a:t> ex </a:t>
            </a:r>
            <a:r>
              <a:rPr lang="en-US" sz="2000" dirty="0" err="1"/>
              <a:t>ea</a:t>
            </a:r>
            <a:r>
              <a:rPr lang="en-US" sz="2000" dirty="0"/>
              <a:t> </a:t>
            </a:r>
            <a:r>
              <a:rPr lang="en-US" sz="2000" dirty="0" err="1"/>
              <a:t>commodo</a:t>
            </a:r>
            <a:r>
              <a:rPr lang="en-US" sz="2000" dirty="0"/>
              <a:t> </a:t>
            </a:r>
            <a:r>
              <a:rPr lang="en-US" sz="2000" dirty="0" err="1"/>
              <a:t>consequat</a:t>
            </a:r>
            <a:r>
              <a:rPr lang="en-US" sz="2000" dirty="0"/>
              <a:t>. Duis </a:t>
            </a:r>
            <a:r>
              <a:rPr lang="en-US" sz="2000" dirty="0" err="1"/>
              <a:t>aute</a:t>
            </a:r>
            <a:r>
              <a:rPr lang="en-US" sz="2000" dirty="0"/>
              <a:t> </a:t>
            </a:r>
            <a:r>
              <a:rPr lang="en-US" sz="2000" dirty="0" err="1"/>
              <a:t>irure</a:t>
            </a:r>
            <a:r>
              <a:rPr lang="en-US" sz="2000" dirty="0"/>
              <a:t> dolor in </a:t>
            </a:r>
            <a:r>
              <a:rPr lang="en-US" sz="2000" dirty="0" err="1"/>
              <a:t>reprehenderit</a:t>
            </a:r>
            <a:r>
              <a:rPr lang="en-US" sz="2000" dirty="0"/>
              <a:t> in </a:t>
            </a:r>
            <a:r>
              <a:rPr lang="en-US" sz="2000" dirty="0" err="1"/>
              <a:t>voluptate</a:t>
            </a:r>
            <a:r>
              <a:rPr lang="en-US" sz="2000" dirty="0"/>
              <a:t> </a:t>
            </a:r>
            <a:r>
              <a:rPr lang="en-US" sz="2000" dirty="0" err="1"/>
              <a:t>velit</a:t>
            </a:r>
            <a:r>
              <a:rPr lang="en-US" sz="2000" dirty="0"/>
              <a:t> </a:t>
            </a:r>
            <a:r>
              <a:rPr lang="en-US" sz="2000" dirty="0" err="1"/>
              <a:t>esse</a:t>
            </a:r>
            <a:r>
              <a:rPr lang="en-US" sz="2000" dirty="0"/>
              <a:t> </a:t>
            </a:r>
            <a:r>
              <a:rPr lang="en-US" sz="2000" dirty="0" err="1"/>
              <a:t>cillum</a:t>
            </a:r>
            <a:r>
              <a:rPr lang="en-US" sz="2000" dirty="0"/>
              <a:t> dolore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fugiat</a:t>
            </a:r>
            <a:r>
              <a:rPr lang="en-US" sz="2000" dirty="0"/>
              <a:t> </a:t>
            </a:r>
            <a:r>
              <a:rPr lang="en-US" sz="2000" dirty="0" err="1"/>
              <a:t>nulla</a:t>
            </a:r>
            <a:r>
              <a:rPr lang="en-US" sz="2000" dirty="0"/>
              <a:t> </a:t>
            </a:r>
            <a:r>
              <a:rPr lang="en-US" sz="2000" dirty="0" err="1"/>
              <a:t>pariatur</a:t>
            </a:r>
            <a:r>
              <a:rPr lang="en-US" sz="2000" dirty="0"/>
              <a:t>. </a:t>
            </a:r>
            <a:r>
              <a:rPr lang="en-US" sz="2000" dirty="0" err="1"/>
              <a:t>Excepteur</a:t>
            </a:r>
            <a:r>
              <a:rPr lang="en-US" sz="2000" dirty="0"/>
              <a:t> </a:t>
            </a:r>
            <a:r>
              <a:rPr lang="en-US" sz="2000" dirty="0" err="1"/>
              <a:t>sint</a:t>
            </a:r>
            <a:r>
              <a:rPr lang="en-US" sz="2000" dirty="0"/>
              <a:t> </a:t>
            </a:r>
            <a:r>
              <a:rPr lang="en-US" sz="2000" dirty="0" err="1"/>
              <a:t>occaecat</a:t>
            </a:r>
            <a:r>
              <a:rPr lang="en-US" sz="2000" dirty="0"/>
              <a:t> </a:t>
            </a:r>
            <a:r>
              <a:rPr lang="en-US" sz="2000" dirty="0" err="1"/>
              <a:t>cupidatat</a:t>
            </a:r>
            <a:r>
              <a:rPr lang="en-US" sz="2000" dirty="0"/>
              <a:t> non </a:t>
            </a:r>
            <a:r>
              <a:rPr lang="en-US" sz="2000" dirty="0" err="1"/>
              <a:t>proident</a:t>
            </a:r>
            <a:r>
              <a:rPr lang="en-US" sz="2000" dirty="0"/>
              <a:t>, sunt in culpa qui </a:t>
            </a:r>
            <a:r>
              <a:rPr lang="en-US" sz="2000" dirty="0" err="1"/>
              <a:t>officia</a:t>
            </a:r>
            <a:r>
              <a:rPr lang="en-US" sz="2000" dirty="0"/>
              <a:t> </a:t>
            </a:r>
            <a:r>
              <a:rPr lang="en-US" sz="2000" dirty="0" err="1"/>
              <a:t>deserunt</a:t>
            </a:r>
            <a:r>
              <a:rPr lang="en-US" sz="2000" dirty="0"/>
              <a:t> </a:t>
            </a:r>
            <a:r>
              <a:rPr lang="en-US" sz="2000" dirty="0" err="1"/>
              <a:t>mollit</a:t>
            </a:r>
            <a:r>
              <a:rPr lang="en-US" sz="2000" dirty="0"/>
              <a:t> </a:t>
            </a:r>
            <a:r>
              <a:rPr lang="en-US" sz="2000" dirty="0" err="1"/>
              <a:t>anim</a:t>
            </a:r>
            <a:r>
              <a:rPr lang="en-US" sz="2000" dirty="0"/>
              <a:t> id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dirty="0" err="1"/>
              <a:t>laborum</a:t>
            </a:r>
            <a:r>
              <a:rPr lang="en-US" sz="2000" dirty="0"/>
              <a:t>. 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adipisicing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, sed do </a:t>
            </a:r>
          </a:p>
        </p:txBody>
      </p:sp>
    </p:spTree>
    <p:extLst>
      <p:ext uri="{BB962C8B-B14F-4D97-AF65-F5344CB8AC3E}">
        <p14:creationId xmlns:p14="http://schemas.microsoft.com/office/powerpoint/2010/main" val="169014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2261FE-F3F0-41A6-AF28-BDD1316464CF}"/>
              </a:ext>
            </a:extLst>
          </p:cNvPr>
          <p:cNvSpPr txBox="1"/>
          <p:nvPr/>
        </p:nvSpPr>
        <p:spPr>
          <a:xfrm>
            <a:off x="2249556" y="2459504"/>
            <a:ext cx="6579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Please,</a:t>
            </a:r>
          </a:p>
          <a:p>
            <a:pPr algn="ctr"/>
            <a:endParaRPr lang="en-US" sz="4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algn="ctr"/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don’t do any of that.</a:t>
            </a:r>
          </a:p>
        </p:txBody>
      </p:sp>
    </p:spTree>
    <p:extLst>
      <p:ext uri="{BB962C8B-B14F-4D97-AF65-F5344CB8AC3E}">
        <p14:creationId xmlns:p14="http://schemas.microsoft.com/office/powerpoint/2010/main" val="1195938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F074FB-64F9-5B05-C256-BEF5FD5F54FA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Presentation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B21DE-BE79-C273-DE1E-891B49D8334E}"/>
              </a:ext>
            </a:extLst>
          </p:cNvPr>
          <p:cNvSpPr txBox="1"/>
          <p:nvPr/>
        </p:nvSpPr>
        <p:spPr>
          <a:xfrm>
            <a:off x="1126433" y="2652811"/>
            <a:ext cx="843501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Pick no more than 2 fonts that go well together.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Pick max 4 colors that form a well-contrasting, pleasing palette.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Align things, use proper font sizes. Use slide master!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This is the maximum text you should have per slide.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A bad presentation makes a longer lasting impression.</a:t>
            </a:r>
          </a:p>
        </p:txBody>
      </p:sp>
    </p:spTree>
    <p:extLst>
      <p:ext uri="{BB962C8B-B14F-4D97-AF65-F5344CB8AC3E}">
        <p14:creationId xmlns:p14="http://schemas.microsoft.com/office/powerpoint/2010/main" val="3783924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E19B3-A97C-FB76-D714-FDF5788489C8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Public Speaking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D92DA-545B-FE91-73FC-1DBC51D12A49}"/>
              </a:ext>
            </a:extLst>
          </p:cNvPr>
          <p:cNvSpPr txBox="1"/>
          <p:nvPr/>
        </p:nvSpPr>
        <p:spPr>
          <a:xfrm>
            <a:off x="1126433" y="2652811"/>
            <a:ext cx="8435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Notes are acceptable as reminders, not as scripts.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Face the audience, actually talk to people.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Your talk is not a lecture.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Challenge yourselves, aim to get a Eureka! moment.</a:t>
            </a:r>
          </a:p>
        </p:txBody>
      </p:sp>
    </p:spTree>
    <p:extLst>
      <p:ext uri="{BB962C8B-B14F-4D97-AF65-F5344CB8AC3E}">
        <p14:creationId xmlns:p14="http://schemas.microsoft.com/office/powerpoint/2010/main" val="797334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72900C-F499-6276-FF6E-0F86B55C85CE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Rules of Combat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624D2-BA21-6BBF-A2D5-CA687E8E215D}"/>
              </a:ext>
            </a:extLst>
          </p:cNvPr>
          <p:cNvSpPr txBox="1"/>
          <p:nvPr/>
        </p:nvSpPr>
        <p:spPr>
          <a:xfrm>
            <a:off x="1126433" y="2652811"/>
            <a:ext cx="8435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6 minutes: warning bell.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7 minutes: hard stop, straight to questions.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Grading will be based on what is presented, not what is prepared.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Quick clarifications during the talk are okay – follow ups at the end.</a:t>
            </a:r>
          </a:p>
        </p:txBody>
      </p:sp>
    </p:spTree>
    <p:extLst>
      <p:ext uri="{BB962C8B-B14F-4D97-AF65-F5344CB8AC3E}">
        <p14:creationId xmlns:p14="http://schemas.microsoft.com/office/powerpoint/2010/main" val="3185213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21E77-DBE4-F099-59B6-F443C412140D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Grading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9C99E-AB27-8071-F40C-E3BA1BB51379}"/>
              </a:ext>
            </a:extLst>
          </p:cNvPr>
          <p:cNvSpPr txBox="1"/>
          <p:nvPr/>
        </p:nvSpPr>
        <p:spPr>
          <a:xfrm>
            <a:off x="1126433" y="2652811"/>
            <a:ext cx="84350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Clarity of presentation, audience engagement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Presentation of results, defense of analysis, Q&amp;A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Team participation, transitions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Visuals – slides, charts, demo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Time limit</a:t>
            </a:r>
          </a:p>
        </p:txBody>
      </p:sp>
    </p:spTree>
    <p:extLst>
      <p:ext uri="{BB962C8B-B14F-4D97-AF65-F5344CB8AC3E}">
        <p14:creationId xmlns:p14="http://schemas.microsoft.com/office/powerpoint/2010/main" val="240758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CA7F52-75E2-EA27-2C3E-EE75AD4F3102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Project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9E0E7-6C78-0518-17F7-AE066462A418}"/>
              </a:ext>
            </a:extLst>
          </p:cNvPr>
          <p:cNvSpPr txBox="1"/>
          <p:nvPr/>
        </p:nvSpPr>
        <p:spPr>
          <a:xfrm>
            <a:off x="1126434" y="2960587"/>
            <a:ext cx="84350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Abstract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Introduction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Related work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494D7-CD0C-9A67-6E26-F7B9EE1B90DE}"/>
              </a:ext>
            </a:extLst>
          </p:cNvPr>
          <p:cNvSpPr txBox="1"/>
          <p:nvPr/>
        </p:nvSpPr>
        <p:spPr>
          <a:xfrm>
            <a:off x="5493854" y="2652811"/>
            <a:ext cx="6097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latin typeface="Playfair Display Medium" pitchFamily="2" charset="77"/>
              </a:rPr>
              <a:t>Experiments/Results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latin typeface="Playfair Display Medium" pitchFamily="2" charset="77"/>
              </a:rPr>
              <a:t>Discussion/Conclusion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latin typeface="Playfair Display Medium" pitchFamily="2" charset="77"/>
              </a:rPr>
              <a:t>Team Contributions (65 words max)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latin typeface="Playfair Display Medium" pitchFamily="2" charset="77"/>
              </a:rPr>
              <a:t>Link to code repository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latin typeface="Playfair Display Medium" pitchFamily="2" charset="77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2901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AA0D7-9C1D-4DFA-9993-957FFB2C8FC7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Grading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78B9-9CEC-B9AF-FB15-746B00175FE4}"/>
              </a:ext>
            </a:extLst>
          </p:cNvPr>
          <p:cNvSpPr txBox="1"/>
          <p:nvPr/>
        </p:nvSpPr>
        <p:spPr>
          <a:xfrm>
            <a:off x="1126433" y="2652811"/>
            <a:ext cx="843501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Narrative, sufficient background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Soundness of writing, claims, analysis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Quality &amp; placement of figures, labels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Presentation/depth of analysis and results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Page limit (6 pages including references)</a:t>
            </a:r>
          </a:p>
          <a:p>
            <a:endParaRPr lang="en-US" sz="2000" dirty="0">
              <a:latin typeface="Playfair Displ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109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C8D42-9815-2D1B-7D7C-B5231FD88D28}"/>
              </a:ext>
            </a:extLst>
          </p:cNvPr>
          <p:cNvSpPr txBox="1"/>
          <p:nvPr/>
        </p:nvSpPr>
        <p:spPr>
          <a:xfrm>
            <a:off x="761688" y="3075057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TRACE evals are live</a:t>
            </a:r>
          </a:p>
        </p:txBody>
      </p:sp>
    </p:spTree>
    <p:extLst>
      <p:ext uri="{BB962C8B-B14F-4D97-AF65-F5344CB8AC3E}">
        <p14:creationId xmlns:p14="http://schemas.microsoft.com/office/powerpoint/2010/main" val="231667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A5CD4-517A-370F-BC25-2C0E165AA1BA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What?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D927F-D51B-036A-A82F-745E0EE739E3}"/>
              </a:ext>
            </a:extLst>
          </p:cNvPr>
          <p:cNvSpPr txBox="1"/>
          <p:nvPr/>
        </p:nvSpPr>
        <p:spPr>
          <a:xfrm>
            <a:off x="1126434" y="2652811"/>
            <a:ext cx="94786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What will the next few minutes teach the audience?</a:t>
            </a:r>
          </a:p>
          <a:p>
            <a:pPr marL="457200" indent="-457200"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What do they already know about it?</a:t>
            </a:r>
          </a:p>
          <a:p>
            <a:pPr marL="457200" indent="-457200"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What makes you different?</a:t>
            </a:r>
          </a:p>
          <a:p>
            <a:pPr marL="457200" indent="-457200"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What is the one key idea your audience should take away?</a:t>
            </a:r>
          </a:p>
        </p:txBody>
      </p:sp>
    </p:spTree>
    <p:extLst>
      <p:ext uri="{BB962C8B-B14F-4D97-AF65-F5344CB8AC3E}">
        <p14:creationId xmlns:p14="http://schemas.microsoft.com/office/powerpoint/2010/main" val="368092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3723EA-CF7D-5FB1-8097-3B4965D9B562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Why?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D927F-D51B-036A-A82F-745E0EE739E3}"/>
              </a:ext>
            </a:extLst>
          </p:cNvPr>
          <p:cNvSpPr txBox="1"/>
          <p:nvPr/>
        </p:nvSpPr>
        <p:spPr>
          <a:xfrm>
            <a:off x="1126433" y="2652811"/>
            <a:ext cx="6477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Why was your idea worth trying in the first place?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Why is it relevant to the course at large?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Playfair Display Medium" pitchFamily="2" charset="77"/>
              </a:rPr>
              <a:t>Why did you choose this topic?</a:t>
            </a:r>
          </a:p>
          <a:p>
            <a:pPr marL="457200" indent="-457200"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Why should we care?</a:t>
            </a:r>
          </a:p>
        </p:txBody>
      </p:sp>
    </p:spTree>
    <p:extLst>
      <p:ext uri="{BB962C8B-B14F-4D97-AF65-F5344CB8AC3E}">
        <p14:creationId xmlns:p14="http://schemas.microsoft.com/office/powerpoint/2010/main" val="13376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215A5-24EC-CF88-D52C-0A9FD432F9E1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How?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4426CE-3AE8-E3CF-7E43-0FF6D27C847D}"/>
              </a:ext>
            </a:extLst>
          </p:cNvPr>
          <p:cNvSpPr txBox="1"/>
          <p:nvPr/>
        </p:nvSpPr>
        <p:spPr>
          <a:xfrm>
            <a:off x="1126433" y="2652811"/>
            <a:ext cx="64770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Teach your prof. and peers about your idea.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Demonstrate your project.</a:t>
            </a: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Tell a story.</a:t>
            </a:r>
          </a:p>
          <a:p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Excite us, we’re all here to learn how to sell our ideas.</a:t>
            </a:r>
          </a:p>
        </p:txBody>
      </p:sp>
    </p:spTree>
    <p:extLst>
      <p:ext uri="{BB962C8B-B14F-4D97-AF65-F5344CB8AC3E}">
        <p14:creationId xmlns:p14="http://schemas.microsoft.com/office/powerpoint/2010/main" val="2234058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5E2BE1-8EC9-C124-B0F2-6705D81D2F88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3795E-6962-D416-247C-753EE19BE617}"/>
              </a:ext>
            </a:extLst>
          </p:cNvPr>
          <p:cNvSpPr txBox="1"/>
          <p:nvPr/>
        </p:nvSpPr>
        <p:spPr>
          <a:xfrm>
            <a:off x="1126433" y="2652811"/>
            <a:ext cx="83455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Be succinct. 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Focus on results, not math or code.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Reiterate key takeaways.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endParaRPr lang="en-US" sz="2000" dirty="0">
              <a:solidFill>
                <a:srgbClr val="C8102E"/>
              </a:solidFill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Despite multiple presenters, maintain one coherent flow.</a:t>
            </a:r>
          </a:p>
        </p:txBody>
      </p:sp>
    </p:spTree>
    <p:extLst>
      <p:ext uri="{BB962C8B-B14F-4D97-AF65-F5344CB8AC3E}">
        <p14:creationId xmlns:p14="http://schemas.microsoft.com/office/powerpoint/2010/main" val="239978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F045D2-4273-8768-D5EF-F8FBCA2F2E48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Pace &amp;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3580A-E50A-7917-E3BD-FF474A5077F9}"/>
              </a:ext>
            </a:extLst>
          </p:cNvPr>
          <p:cNvSpPr txBox="1"/>
          <p:nvPr/>
        </p:nvSpPr>
        <p:spPr>
          <a:xfrm>
            <a:off x="1126433" y="2652811"/>
            <a:ext cx="76995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Start with one minute per slide.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Adjust according to your team’s pace.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Your final presentation will take longer than your practices.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Try to anticipate and avoid clarification questions!</a:t>
            </a:r>
          </a:p>
        </p:txBody>
      </p:sp>
    </p:spTree>
    <p:extLst>
      <p:ext uri="{BB962C8B-B14F-4D97-AF65-F5344CB8AC3E}">
        <p14:creationId xmlns:p14="http://schemas.microsoft.com/office/powerpoint/2010/main" val="885619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F045D2-4273-8768-D5EF-F8FBCA2F2E48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Pace &amp;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3580A-E50A-7917-E3BD-FF474A5077F9}"/>
              </a:ext>
            </a:extLst>
          </p:cNvPr>
          <p:cNvSpPr txBox="1"/>
          <p:nvPr/>
        </p:nvSpPr>
        <p:spPr>
          <a:xfrm>
            <a:off x="1126433" y="2652811"/>
            <a:ext cx="44991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Title slide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Introduction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Max 6 slides of content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Recap and summarize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5D4EE-6DE2-B1BB-7B97-55D3A7287782}"/>
              </a:ext>
            </a:extLst>
          </p:cNvPr>
          <p:cNvSpPr txBox="1"/>
          <p:nvPr/>
        </p:nvSpPr>
        <p:spPr>
          <a:xfrm>
            <a:off x="7205870" y="2875002"/>
            <a:ext cx="3697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8102E"/>
                </a:solidFill>
                <a:latin typeface="Playfair Display Medium" pitchFamily="2" charset="77"/>
              </a:rPr>
              <a:t>7</a:t>
            </a:r>
            <a:r>
              <a:rPr lang="en-US" sz="4400" dirty="0">
                <a:solidFill>
                  <a:srgbClr val="C8102E"/>
                </a:solidFill>
                <a:latin typeface="Playfair Display Medium" pitchFamily="2" charset="77"/>
              </a:rPr>
              <a:t> </a:t>
            </a:r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minutes</a:t>
            </a:r>
          </a:p>
        </p:txBody>
      </p:sp>
    </p:spTree>
    <p:extLst>
      <p:ext uri="{BB962C8B-B14F-4D97-AF65-F5344CB8AC3E}">
        <p14:creationId xmlns:p14="http://schemas.microsoft.com/office/powerpoint/2010/main" val="112050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DF742-CD45-482D-D291-6F12C1FE9441}"/>
              </a:ext>
            </a:extLst>
          </p:cNvPr>
          <p:cNvSpPr txBox="1"/>
          <p:nvPr/>
        </p:nvSpPr>
        <p:spPr>
          <a:xfrm>
            <a:off x="1126434" y="1352836"/>
            <a:ext cx="6579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8102E"/>
                </a:solidFill>
                <a:latin typeface="Playfair Display Medium" pitchFamily="2" charset="77"/>
              </a:rPr>
              <a:t>Practice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25F4D-7127-EC0E-6367-39A8E5532542}"/>
              </a:ext>
            </a:extLst>
          </p:cNvPr>
          <p:cNvSpPr txBox="1"/>
          <p:nvPr/>
        </p:nvSpPr>
        <p:spPr>
          <a:xfrm>
            <a:off x="1126433" y="2652811"/>
            <a:ext cx="84350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Rehearse as a team.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Time yourselves until you’re sick of it.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Playfair Display Medium" pitchFamily="2" charset="77"/>
              </a:rPr>
              <a:t>Don’t memorize lines; explain based on your understanding.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pPr marL="457200" indent="-457200">
              <a:buFontTx/>
              <a:buAutoNum type="arabicPeriod"/>
            </a:pPr>
            <a:endParaRPr lang="en-US" sz="2000" dirty="0">
              <a:latin typeface="Playfair Display Medium" pitchFamily="2" charset="77"/>
            </a:endParaRPr>
          </a:p>
          <a:p>
            <a:r>
              <a:rPr lang="en-US" sz="2000" dirty="0">
                <a:solidFill>
                  <a:srgbClr val="C8102E"/>
                </a:solidFill>
                <a:latin typeface="Playfair Display Medium" pitchFamily="2" charset="77"/>
              </a:rPr>
              <a:t>Handoffs don’t need to be announced.</a:t>
            </a:r>
          </a:p>
        </p:txBody>
      </p:sp>
    </p:spTree>
    <p:extLst>
      <p:ext uri="{BB962C8B-B14F-4D97-AF65-F5344CB8AC3E}">
        <p14:creationId xmlns:p14="http://schemas.microsoft.com/office/powerpoint/2010/main" val="44924332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{7E569E0D-1CA8-C44B-B40D-B82A7F296BB1}tf10001122</Template>
  <TotalTime>377</TotalTime>
  <Words>1401</Words>
  <Application>Microsoft Macintosh PowerPoint</Application>
  <PresentationFormat>Widescreen</PresentationFormat>
  <Paragraphs>204</Paragraphs>
  <Slides>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Trebuchet MS</vt:lpstr>
      <vt:lpstr>Calibri</vt:lpstr>
      <vt:lpstr>Tw Cen MT</vt:lpstr>
      <vt:lpstr>Wingdings</vt:lpstr>
      <vt:lpstr>Corbel</vt:lpstr>
      <vt:lpstr>Playfair Display Medium</vt:lpstr>
      <vt:lpstr>Wingdings 2</vt:lpstr>
      <vt:lpstr>Arial</vt:lpstr>
      <vt:lpstr>Times New Roman</vt:lpstr>
      <vt:lpstr>Frame</vt:lpstr>
      <vt:lpstr>Circuit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Venkatesaramani, Rajagopal</dc:creator>
  <cp:lastModifiedBy>Venkatesaramani, Rajagopal</cp:lastModifiedBy>
  <cp:revision>28</cp:revision>
  <dcterms:created xsi:type="dcterms:W3CDTF">2023-11-28T08:43:00Z</dcterms:created>
  <dcterms:modified xsi:type="dcterms:W3CDTF">2024-11-18T01:19:42Z</dcterms:modified>
</cp:coreProperties>
</file>